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75" r:id="rId3"/>
    <p:sldId id="276" r:id="rId4"/>
    <p:sldId id="277" r:id="rId5"/>
    <p:sldId id="263" r:id="rId6"/>
    <p:sldId id="257" r:id="rId7"/>
    <p:sldId id="264" r:id="rId8"/>
    <p:sldId id="262" r:id="rId9"/>
    <p:sldId id="265" r:id="rId10"/>
    <p:sldId id="266" r:id="rId11"/>
    <p:sldId id="274" r:id="rId12"/>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6" d="100"/>
          <a:sy n="106" d="100"/>
        </p:scale>
        <p:origin x="1704"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202E008-16F6-4069-BB6D-3F51B9B3FB25}"/>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(301)</a:t>
            </a:r>
          </a:p>
        </p:txBody>
      </p:sp>
      <p:sp>
        <p:nvSpPr>
          <p:cNvPr id="3" name="Date Placeholder 2">
            <a:extLst>
              <a:ext uri="{FF2B5EF4-FFF2-40B4-BE49-F238E27FC236}">
                <a16:creationId xmlns:a16="http://schemas.microsoft.com/office/drawing/2014/main" id="{71591E48-94B5-4504-AD50-876D29AD41EC}"/>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3/16/2022 pm</a:t>
            </a:r>
          </a:p>
        </p:txBody>
      </p:sp>
      <p:sp>
        <p:nvSpPr>
          <p:cNvPr id="4" name="Footer Placeholder 3">
            <a:extLst>
              <a:ext uri="{FF2B5EF4-FFF2-40B4-BE49-F238E27FC236}">
                <a16:creationId xmlns:a16="http://schemas.microsoft.com/office/drawing/2014/main" id="{459A2F2A-F579-40DF-B665-B73E125136A3}"/>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FDD7773-3C4B-4406-8B5E-1DFF2BA48343}"/>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EB141A41-D807-4344-A624-731D6BB7632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480915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(301)</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3/16/2022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5BDDFFA8-B0C8-4379-BED8-536FD0B15F4B}" type="slidenum">
              <a:rPr lang="en-US" smtClean="0"/>
              <a:t>‹#›</a:t>
            </a:fld>
            <a:endParaRPr lang="en-US"/>
          </a:p>
        </p:txBody>
      </p:sp>
    </p:spTree>
    <p:extLst>
      <p:ext uri="{BB962C8B-B14F-4D97-AF65-F5344CB8AC3E}">
        <p14:creationId xmlns:p14="http://schemas.microsoft.com/office/powerpoint/2010/main" val="23784796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05026950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252168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743601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01208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41834437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416830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324818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705444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40701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839046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FA2321AA-8864-4ACA-9C0D-504182480DDF}" type="datetimeFigureOut">
              <a:rPr lang="en-US" smtClean="0"/>
              <a:t>3/22/2022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446482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A2321AA-8864-4ACA-9C0D-504182480DDF}" type="datetimeFigureOut">
              <a:rPr lang="en-US" smtClean="0"/>
              <a:t>3/22/2022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8520625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5912965-3948-4E18-A928-0FAB7D43C060}"/>
              </a:ext>
            </a:extLst>
          </p:cNvPr>
          <p:cNvSpPr>
            <a:spLocks noGrp="1"/>
          </p:cNvSpPr>
          <p:nvPr>
            <p:ph type="subTitle" idx="1"/>
          </p:nvPr>
        </p:nvSpPr>
        <p:spPr>
          <a:xfrm>
            <a:off x="1081087" y="3200400"/>
            <a:ext cx="6981825" cy="2139047"/>
          </a:xfrm>
        </p:spPr>
        <p:txBody>
          <a:bodyPr>
            <a:spAutoFit/>
          </a:bodyPr>
          <a:lstStyle/>
          <a:p>
            <a:r>
              <a:rPr lang="en-US" sz="3200" dirty="0">
                <a:solidFill>
                  <a:schemeClr val="tx1"/>
                </a:solidFill>
              </a:rPr>
              <a:t>Journey to Jerusalem (Final Judean Ministry): Concerning Marriage</a:t>
            </a:r>
            <a:br>
              <a:rPr lang="en-US" sz="3200" dirty="0">
                <a:solidFill>
                  <a:schemeClr val="tx1"/>
                </a:solidFill>
              </a:rPr>
            </a:br>
            <a:r>
              <a:rPr lang="en-US" sz="3200" dirty="0">
                <a:solidFill>
                  <a:schemeClr val="tx1"/>
                </a:solidFill>
              </a:rPr>
              <a:t>(Matthew 19:1-12; Mark 10:1-12)</a:t>
            </a:r>
          </a:p>
          <a:p>
            <a:r>
              <a:rPr lang="en-US" sz="3200" dirty="0">
                <a:solidFill>
                  <a:schemeClr val="tx1"/>
                </a:solidFill>
              </a:rPr>
              <a:t>March 16, 2022</a:t>
            </a:r>
          </a:p>
        </p:txBody>
      </p:sp>
      <p:sp>
        <p:nvSpPr>
          <p:cNvPr id="2" name="Title 1">
            <a:extLst>
              <a:ext uri="{FF2B5EF4-FFF2-40B4-BE49-F238E27FC236}">
                <a16:creationId xmlns:a16="http://schemas.microsoft.com/office/drawing/2014/main" id="{D0B5A645-6370-48AE-BC76-3D1CA6D27A7D}"/>
              </a:ext>
            </a:extLst>
          </p:cNvPr>
          <p:cNvSpPr>
            <a:spLocks noGrp="1"/>
          </p:cNvSpPr>
          <p:nvPr>
            <p:ph type="ctrTitle"/>
          </p:nvPr>
        </p:nvSpPr>
        <p:spPr>
          <a:xfrm>
            <a:off x="457200" y="1552825"/>
            <a:ext cx="8229600" cy="754053"/>
          </a:xfrm>
        </p:spPr>
        <p:txBody>
          <a:bodyPr>
            <a:spAutoFit/>
          </a:bodyPr>
          <a:lstStyle/>
          <a:p>
            <a:r>
              <a:rPr lang="en-US" b="1" dirty="0">
                <a:solidFill>
                  <a:schemeClr val="bg1"/>
                </a:solidFill>
              </a:rPr>
              <a:t>Lesson 18: The Rich Young Ruler</a:t>
            </a:r>
            <a:endParaRPr lang="en-US" dirty="0">
              <a:solidFill>
                <a:schemeClr val="bg1"/>
              </a:solidFill>
            </a:endParaRPr>
          </a:p>
        </p:txBody>
      </p:sp>
    </p:spTree>
    <p:extLst>
      <p:ext uri="{BB962C8B-B14F-4D97-AF65-F5344CB8AC3E}">
        <p14:creationId xmlns:p14="http://schemas.microsoft.com/office/powerpoint/2010/main" val="777618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3691908"/>
          </a:xfrm>
        </p:spPr>
        <p:txBody>
          <a:bodyPr>
            <a:spAutoFit/>
          </a:bodyPr>
          <a:lstStyle/>
          <a:p>
            <a:pPr marL="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Question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“is it lawful for a man to put away his wife for every cause,”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Jesus Reply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“Have ye not read?”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560388" lvl="1" indent="-285750">
              <a:lnSpc>
                <a:spcPct val="107000"/>
              </a:lnSpc>
              <a:spcBef>
                <a:spcPts val="0"/>
              </a:spcBef>
              <a:spcAft>
                <a:spcPts val="0"/>
              </a:spcAft>
              <a:tabLst>
                <a:tab pos="457200" algn="l"/>
                <a:tab pos="914400" algn="l"/>
                <a:tab pos="13716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He referred them to </a:t>
            </a:r>
            <a:r>
              <a:rPr lang="en-US" i="1" dirty="0">
                <a:effectLst/>
                <a:latin typeface="Times New Roman" panose="02020603050405020304" pitchFamily="18" charset="0"/>
                <a:ea typeface="Calibri" panose="020F0502020204030204" pitchFamily="34" charset="0"/>
                <a:cs typeface="Times New Roman" panose="02020603050405020304" pitchFamily="18" charset="0"/>
              </a:rPr>
              <a:t>“the beginning,”</a:t>
            </a:r>
            <a:r>
              <a:rPr lang="en-US" dirty="0">
                <a:effectLst/>
                <a:latin typeface="Times New Roman" panose="02020603050405020304" pitchFamily="18" charset="0"/>
                <a:ea typeface="Calibri" panose="020F0502020204030204" pitchFamily="34" charset="0"/>
                <a:cs typeface="Times New Roman" panose="02020603050405020304" pitchFamily="18" charset="0"/>
              </a:rPr>
              <a:t> Genesis 2:18,21-24.</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560388" lvl="1" indent="-285750">
              <a:lnSpc>
                <a:spcPct val="107000"/>
              </a:lnSpc>
              <a:spcBef>
                <a:spcPts val="0"/>
              </a:spcBef>
              <a:spcAft>
                <a:spcPts val="0"/>
              </a:spcAft>
              <a:tabLst>
                <a:tab pos="457200" algn="l"/>
                <a:tab pos="914400" algn="l"/>
                <a:tab pos="13716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Note: For Adam God created Eve, not Steve. It was not a homosexual relationship. It was not lesbianism, or polygamy! It was a case of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one wife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one husband</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cleaving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to one another.</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0091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50829" y="1447800"/>
            <a:ext cx="8832915" cy="5170646"/>
          </a:xfrm>
        </p:spPr>
        <p:txBody>
          <a:bodyPr wrap="square">
            <a:spAutoFit/>
          </a:bodyPr>
          <a:lstStyle/>
          <a:p>
            <a:pPr marL="0" indent="0">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Question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“is it lawful for a man to put away his wife for every cause,”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Jesus Reply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“Have ye not read?”</a:t>
            </a:r>
          </a:p>
          <a:p>
            <a:pPr marL="0" marR="0" indent="0">
              <a:spcBef>
                <a:spcPts val="0"/>
              </a:spcBef>
              <a:spcAft>
                <a:spcPts val="0"/>
              </a:spcAft>
              <a:buNone/>
              <a:tabLst>
                <a:tab pos="457200" algn="l"/>
                <a:tab pos="914400" algn="l"/>
              </a:tabLs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tabLst>
                <a:tab pos="457200" algn="l"/>
                <a:tab pos="914400" algn="l"/>
                <a:tab pos="1371600" algn="l"/>
              </a:tabLst>
            </a:pP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“What </a:t>
            </a:r>
            <a:r>
              <a:rPr lang="en-US" sz="2800" b="1" i="1" dirty="0">
                <a:effectLst/>
                <a:latin typeface="Times New Roman" panose="02020603050405020304" pitchFamily="18" charset="0"/>
                <a:ea typeface="Calibri" panose="020F0502020204030204" pitchFamily="34" charset="0"/>
                <a:cs typeface="Times New Roman" panose="02020603050405020304" pitchFamily="18" charset="0"/>
              </a:rPr>
              <a:t>God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hath joined together, </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let not </a:t>
            </a:r>
            <a:r>
              <a:rPr lang="en-US" sz="2800" b="1" i="1" u="sng" dirty="0">
                <a:effectLst/>
                <a:latin typeface="Times New Roman" panose="02020603050405020304" pitchFamily="18" charset="0"/>
                <a:ea typeface="Calibri" panose="020F0502020204030204" pitchFamily="34" charset="0"/>
                <a:cs typeface="Times New Roman" panose="02020603050405020304" pitchFamily="18" charset="0"/>
              </a:rPr>
              <a:t>man</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 put asunder</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19:6</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This depicts the sanctity and permanency of the marriage bond.</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Bef>
                <a:spcPts val="0"/>
              </a:spcBef>
              <a:spcAft>
                <a:spcPts val="0"/>
              </a:spcAft>
              <a:tabLst>
                <a:tab pos="457200" algn="l"/>
                <a:tab pos="914400" algn="l"/>
                <a:tab pos="1371600" algn="l"/>
                <a:tab pos="1828800" algn="l"/>
              </a:tabLs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Shows that there are three parties to a lawful marriage.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617538" lvl="1" indent="-342900">
              <a:spcBef>
                <a:spcPts val="0"/>
              </a:spcBef>
              <a:spcAft>
                <a:spcPts val="0"/>
              </a:spcAft>
              <a:buClr>
                <a:schemeClr val="tx1"/>
              </a:buClr>
              <a:buFont typeface="+mj-lt"/>
              <a:buAutoNum type="arabicPeriod"/>
              <a:tabLst>
                <a:tab pos="457200" algn="l"/>
                <a:tab pos="914400" algn="l"/>
                <a:tab pos="1371600" algn="l"/>
                <a:tab pos="1828800" algn="l"/>
                <a:tab pos="22860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One man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617538" lvl="1" indent="-342900">
              <a:spcBef>
                <a:spcPts val="0"/>
              </a:spcBef>
              <a:spcAft>
                <a:spcPts val="0"/>
              </a:spcAft>
              <a:buClr>
                <a:schemeClr val="tx1"/>
              </a:buClr>
              <a:buFont typeface="+mj-lt"/>
              <a:buAutoNum type="arabicPeriod"/>
            </a:pPr>
            <a:r>
              <a:rPr lang="en-US" dirty="0">
                <a:effectLst/>
                <a:latin typeface="Times New Roman" panose="02020603050405020304" pitchFamily="18" charset="0"/>
                <a:ea typeface="Calibri" panose="020F0502020204030204" pitchFamily="34" charset="0"/>
                <a:cs typeface="Times New Roman" panose="02020603050405020304" pitchFamily="18" charset="0"/>
              </a:rPr>
              <a:t>One woman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617538" lvl="1" indent="-342900">
              <a:spcBef>
                <a:spcPts val="0"/>
              </a:spcBef>
              <a:spcAft>
                <a:spcPts val="0"/>
              </a:spcAft>
              <a:buClr>
                <a:schemeClr val="tx1"/>
              </a:buClr>
              <a:buFont typeface="+mj-lt"/>
              <a:buAutoNum type="arabicPeriod"/>
              <a:tabLst>
                <a:tab pos="457200" algn="l"/>
                <a:tab pos="914400" algn="l"/>
                <a:tab pos="1371600" algn="l"/>
                <a:tab pos="1828800" algn="l"/>
                <a:tab pos="22860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God!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4678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9E54-C9EF-4C5A-A7FC-994B6F7D3FCE}"/>
              </a:ext>
            </a:extLst>
          </p:cNvPr>
          <p:cNvSpPr>
            <a:spLocks noGrp="1"/>
          </p:cNvSpPr>
          <p:nvPr>
            <p:ph type="title"/>
          </p:nvPr>
        </p:nvSpPr>
        <p:spPr>
          <a:xfrm>
            <a:off x="447675" y="663585"/>
            <a:ext cx="8239125" cy="754053"/>
          </a:xfrm>
        </p:spPr>
        <p:txBody>
          <a:bodyPr>
            <a:spAutoFit/>
          </a:bodyPr>
          <a:lstStyle/>
          <a:p>
            <a:r>
              <a:rPr lang="en-US" dirty="0">
                <a:solidFill>
                  <a:schemeClr val="tx1"/>
                </a:solidFill>
              </a:rPr>
              <a:t>Chronology</a:t>
            </a:r>
          </a:p>
        </p:txBody>
      </p:sp>
      <p:sp>
        <p:nvSpPr>
          <p:cNvPr id="3" name="Content Placeholder 2">
            <a:extLst>
              <a:ext uri="{FF2B5EF4-FFF2-40B4-BE49-F238E27FC236}">
                <a16:creationId xmlns:a16="http://schemas.microsoft.com/office/drawing/2014/main" id="{85C971E4-ADF8-410F-8A0C-6FABF1409E64}"/>
              </a:ext>
            </a:extLst>
          </p:cNvPr>
          <p:cNvSpPr>
            <a:spLocks noGrp="1"/>
          </p:cNvSpPr>
          <p:nvPr>
            <p:ph sz="quarter" idx="1"/>
          </p:nvPr>
        </p:nvSpPr>
        <p:spPr>
          <a:xfrm>
            <a:off x="447675" y="1447800"/>
            <a:ext cx="8239125" cy="5278368"/>
          </a:xfrm>
        </p:spPr>
        <p:txBody>
          <a:bodyPr>
            <a:spAutoFit/>
          </a:bodyPr>
          <a:lstStyle/>
          <a:p>
            <a:r>
              <a:rPr lang="en-US" dirty="0"/>
              <a:t>“Matthew marks the end of Jesus’ discourse on sin and forgiveness (18:1-35) with the seventh transitional phrase utilized in the gospel </a:t>
            </a:r>
            <a:r>
              <a:rPr lang="en-US" i="1" dirty="0"/>
              <a:t>– ‘when Jesus had finished these sayings’</a:t>
            </a:r>
            <a:r>
              <a:rPr lang="en-US" dirty="0"/>
              <a:t> (19:1). With these phrases, Matthew signals the beginnings and endings of major narratives and discourses throughout the gospel. Jesus travels toward Jerusalem where the remaining events described in the gospel (prior to the resurrection) take place. Before this, Jesus will teach and heal </a:t>
            </a:r>
            <a:r>
              <a:rPr lang="en-US" i="1" dirty="0"/>
              <a:t>‘beyond the Jordan’</a:t>
            </a:r>
            <a:r>
              <a:rPr lang="en-US" dirty="0"/>
              <a:t> (19:1). The next geographical references in the gospel place Jesus with the Twelve </a:t>
            </a:r>
            <a:r>
              <a:rPr lang="en-US" i="1" dirty="0"/>
              <a:t>‘going up to Jerusalem’</a:t>
            </a:r>
            <a:r>
              <a:rPr lang="en-US" dirty="0"/>
              <a:t> (20:17), somewhere near Jericho, from which they are described as leaving (20:29) before coming to Bethphage (21:1), and then Jerusalem (21:10).”</a:t>
            </a:r>
          </a:p>
          <a:p>
            <a:pPr marL="0" indent="0">
              <a:buNone/>
            </a:pPr>
            <a:r>
              <a:rPr lang="en-US" sz="2000" dirty="0"/>
              <a:t>		(Kyle Pope, </a:t>
            </a:r>
            <a:r>
              <a:rPr lang="en-US" sz="2000" i="1" dirty="0"/>
              <a:t>Matthew</a:t>
            </a:r>
            <a:r>
              <a:rPr lang="en-US" sz="2000" dirty="0"/>
              <a:t>, Truth Commentaries, pages 597-598)</a:t>
            </a:r>
          </a:p>
        </p:txBody>
      </p:sp>
    </p:spTree>
    <p:extLst>
      <p:ext uri="{BB962C8B-B14F-4D97-AF65-F5344CB8AC3E}">
        <p14:creationId xmlns:p14="http://schemas.microsoft.com/office/powerpoint/2010/main" val="3688088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9E54-C9EF-4C5A-A7FC-994B6F7D3FCE}"/>
              </a:ext>
            </a:extLst>
          </p:cNvPr>
          <p:cNvSpPr>
            <a:spLocks noGrp="1"/>
          </p:cNvSpPr>
          <p:nvPr>
            <p:ph type="title"/>
          </p:nvPr>
        </p:nvSpPr>
        <p:spPr>
          <a:xfrm>
            <a:off x="447675" y="663585"/>
            <a:ext cx="8239125" cy="754053"/>
          </a:xfrm>
        </p:spPr>
        <p:txBody>
          <a:bodyPr>
            <a:spAutoFit/>
          </a:bodyPr>
          <a:lstStyle/>
          <a:p>
            <a:r>
              <a:rPr lang="en-US" dirty="0">
                <a:solidFill>
                  <a:schemeClr val="tx1"/>
                </a:solidFill>
              </a:rPr>
              <a:t>Chronology</a:t>
            </a:r>
          </a:p>
        </p:txBody>
      </p:sp>
      <p:sp>
        <p:nvSpPr>
          <p:cNvPr id="3" name="Content Placeholder 2">
            <a:extLst>
              <a:ext uri="{FF2B5EF4-FFF2-40B4-BE49-F238E27FC236}">
                <a16:creationId xmlns:a16="http://schemas.microsoft.com/office/drawing/2014/main" id="{85C971E4-ADF8-410F-8A0C-6FABF1409E64}"/>
              </a:ext>
            </a:extLst>
          </p:cNvPr>
          <p:cNvSpPr>
            <a:spLocks noGrp="1"/>
          </p:cNvSpPr>
          <p:nvPr>
            <p:ph sz="quarter" idx="1"/>
          </p:nvPr>
        </p:nvSpPr>
        <p:spPr>
          <a:xfrm>
            <a:off x="447675" y="1447800"/>
            <a:ext cx="8239125" cy="5370701"/>
          </a:xfrm>
        </p:spPr>
        <p:txBody>
          <a:bodyPr>
            <a:spAutoFit/>
          </a:bodyPr>
          <a:lstStyle/>
          <a:p>
            <a:r>
              <a:rPr lang="en-US" u="sng" dirty="0"/>
              <a:t>Events Recorded in the Other Gospels</a:t>
            </a:r>
            <a:r>
              <a:rPr lang="en-US" dirty="0"/>
              <a:t>. </a:t>
            </a:r>
          </a:p>
          <a:p>
            <a:pPr marL="0" marR="0" lvl="0" indent="0" algn="l" defTabSz="914400" rtl="0" eaLnBrk="1" fontAlgn="base" latinLnBrk="0" hangingPunct="1">
              <a:lnSpc>
                <a:spcPct val="100000"/>
              </a:lnSpc>
              <a:spcBef>
                <a:spcPts val="575"/>
              </a:spcBef>
              <a:spcAft>
                <a:spcPct val="0"/>
              </a:spcAft>
              <a:buClr>
                <a:srgbClr val="727CA3"/>
              </a:buClr>
              <a:buSzPct val="85000"/>
              <a:buFont typeface="Wingdings 2" pitchFamily="18" charset="2"/>
              <a:buNone/>
              <a:tabLst/>
              <a:defRPr/>
            </a:pPr>
            <a:r>
              <a:rPr lang="en-US" dirty="0"/>
              <a:t>“John acknowledged in his own gospel that there are </a:t>
            </a:r>
            <a:r>
              <a:rPr lang="en-US" i="1" dirty="0"/>
              <a:t>‘many other’ </a:t>
            </a:r>
            <a:r>
              <a:rPr lang="en-US" dirty="0"/>
              <a:t>things that Jesus did among his disciples </a:t>
            </a:r>
            <a:r>
              <a:rPr lang="en-US" i="1" dirty="0"/>
              <a:t>‘which are not written in this book’ </a:t>
            </a:r>
            <a:r>
              <a:rPr lang="en-US" dirty="0"/>
              <a:t>(John 20:30). It is clear that the same could be said of all of the gospels. Matthew has been led by the Holy Spirit to organize his record of Jesus’ life in simplified geographical terms – Jesus moves from a northern ministry towards Jerusalem, and his ultimate death. It is clear, however, that Jesus made three trips to Jerusalem during his public ministry. John records two additional trips to Jerusalem before this last entry into the city (John 7:8-10; 10:22-39). This should not be understood as an omission – each gospel writer had a different emphasis.” </a:t>
            </a:r>
            <a:br>
              <a:rPr lang="en-US" dirty="0"/>
            </a:br>
            <a:r>
              <a:rPr lang="en-US" dirty="0"/>
              <a:t>		</a:t>
            </a:r>
            <a:r>
              <a:rPr kumimoji="0" lang="en-US" sz="2000" b="0" i="0" u="none" strike="noStrike" kern="1200" cap="none" spc="0" normalizeH="0" baseline="0" noProof="0" dirty="0">
                <a:ln>
                  <a:noFill/>
                </a:ln>
                <a:effectLst/>
                <a:uLnTx/>
                <a:uFillTx/>
                <a:latin typeface="Perpetua"/>
                <a:ea typeface="+mn-ea"/>
                <a:cs typeface="+mn-cs"/>
              </a:rPr>
              <a:t>(Kyle Pope, </a:t>
            </a:r>
            <a:r>
              <a:rPr kumimoji="0" lang="en-US" sz="2000" b="0" i="1" u="none" strike="noStrike" kern="1200" cap="none" spc="0" normalizeH="0" baseline="0" noProof="0" dirty="0">
                <a:ln>
                  <a:noFill/>
                </a:ln>
                <a:effectLst/>
                <a:uLnTx/>
                <a:uFillTx/>
                <a:latin typeface="Perpetua"/>
                <a:ea typeface="+mn-ea"/>
                <a:cs typeface="+mn-cs"/>
              </a:rPr>
              <a:t>Matthew</a:t>
            </a:r>
            <a:r>
              <a:rPr kumimoji="0" lang="en-US" sz="2000" b="0" i="0" u="none" strike="noStrike" kern="1200" cap="none" spc="0" normalizeH="0" baseline="0" noProof="0" dirty="0">
                <a:ln>
                  <a:noFill/>
                </a:ln>
                <a:effectLst/>
                <a:uLnTx/>
                <a:uFillTx/>
                <a:latin typeface="Perpetua"/>
                <a:ea typeface="+mn-ea"/>
                <a:cs typeface="+mn-cs"/>
              </a:rPr>
              <a:t>, Truth Commentaries, pages 597-598)</a:t>
            </a:r>
          </a:p>
        </p:txBody>
      </p:sp>
    </p:spTree>
    <p:extLst>
      <p:ext uri="{BB962C8B-B14F-4D97-AF65-F5344CB8AC3E}">
        <p14:creationId xmlns:p14="http://schemas.microsoft.com/office/powerpoint/2010/main" val="299760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9E54-C9EF-4C5A-A7FC-994B6F7D3FCE}"/>
              </a:ext>
            </a:extLst>
          </p:cNvPr>
          <p:cNvSpPr>
            <a:spLocks noGrp="1"/>
          </p:cNvSpPr>
          <p:nvPr>
            <p:ph type="title"/>
          </p:nvPr>
        </p:nvSpPr>
        <p:spPr>
          <a:xfrm>
            <a:off x="447675" y="663585"/>
            <a:ext cx="8239125" cy="754053"/>
          </a:xfrm>
        </p:spPr>
        <p:txBody>
          <a:bodyPr>
            <a:spAutoFit/>
          </a:bodyPr>
          <a:lstStyle/>
          <a:p>
            <a:r>
              <a:rPr lang="en-US" dirty="0">
                <a:solidFill>
                  <a:schemeClr val="tx1"/>
                </a:solidFill>
              </a:rPr>
              <a:t>Chronology</a:t>
            </a:r>
          </a:p>
        </p:txBody>
      </p:sp>
      <p:sp>
        <p:nvSpPr>
          <p:cNvPr id="3" name="Content Placeholder 2">
            <a:extLst>
              <a:ext uri="{FF2B5EF4-FFF2-40B4-BE49-F238E27FC236}">
                <a16:creationId xmlns:a16="http://schemas.microsoft.com/office/drawing/2014/main" id="{85C971E4-ADF8-410F-8A0C-6FABF1409E64}"/>
              </a:ext>
            </a:extLst>
          </p:cNvPr>
          <p:cNvSpPr>
            <a:spLocks noGrp="1"/>
          </p:cNvSpPr>
          <p:nvPr>
            <p:ph sz="quarter" idx="1"/>
          </p:nvPr>
        </p:nvSpPr>
        <p:spPr>
          <a:xfrm>
            <a:off x="150829" y="1447799"/>
            <a:ext cx="8861196" cy="5262979"/>
          </a:xfrm>
        </p:spPr>
        <p:txBody>
          <a:bodyPr wrap="square">
            <a:spAutoFit/>
          </a:bodyPr>
          <a:lstStyle/>
          <a:p>
            <a:pPr>
              <a:spcBef>
                <a:spcPts val="0"/>
              </a:spcBef>
            </a:pPr>
            <a:r>
              <a:rPr lang="en-US" sz="2400" dirty="0">
                <a:latin typeface="Perpetua" panose="02020502060401020303" pitchFamily="18" charset="0"/>
              </a:rPr>
              <a:t>“We should note, however, a few significant events in Jesus’ life, not recorded in Matthew that happened during this time. These include a Samaritan village rejecting Jesus’ teaching (Luke 9:51-56); the sending out of seventy of Jesus’ disciples (Luke 10:1-20); dinner with Mary and Martha (Luke 10:38-42); healing of the woman with a ‘spirit of infirmity’ in the synagogue (Luke 13:10-17); a dinner with a Pharisee (Luke 14:1-24); the three parables concerning lost things (Luke 15:1-32); the Parable of the Unjust Steward (Luke 16:1-13); the account of the rich man and Lazarus (Luke 16:19-31), and Jesus’ teaching on faith and duty (Luke 17:5-10). Matthew also was not led to record the raising of Lazarus (John 11:1-46). This event greatly fueled the desire of the Jewish leaders to kill Jesus, forcing him to stay for time in a city named Ephraim, thought to have been east of Bethel (John 11:54).”</a:t>
            </a:r>
            <a:endParaRPr lang="en-US" sz="2000" dirty="0">
              <a:latin typeface="Perpetua" panose="02020502060401020303" pitchFamily="18" charset="0"/>
            </a:endParaRPr>
          </a:p>
          <a:p>
            <a:pPr marL="0" marR="0" lvl="0" indent="0" algn="l" defTabSz="914400" rtl="0" eaLnBrk="1" fontAlgn="base" latinLnBrk="0" hangingPunct="1">
              <a:spcBef>
                <a:spcPts val="0"/>
              </a:spcBef>
              <a:spcAft>
                <a:spcPct val="0"/>
              </a:spcAft>
              <a:buClr>
                <a:srgbClr val="727CA3"/>
              </a:buClr>
              <a:buSzPct val="85000"/>
              <a:buFont typeface="Wingdings 2" pitchFamily="18" charset="2"/>
              <a:buNone/>
              <a:tabLst/>
              <a:defRPr/>
            </a:pPr>
            <a:r>
              <a:rPr kumimoji="0" lang="en-US" sz="2000" b="0" i="0" u="none" strike="noStrike" kern="1200" cap="none" spc="0" normalizeH="0" baseline="0" noProof="0" dirty="0">
                <a:ln>
                  <a:noFill/>
                </a:ln>
                <a:effectLst/>
                <a:uLnTx/>
                <a:uFillTx/>
                <a:latin typeface="Perpetua" panose="02020502060401020303" pitchFamily="18" charset="0"/>
              </a:rPr>
              <a:t>		(Kyle Pope, </a:t>
            </a:r>
            <a:r>
              <a:rPr kumimoji="0" lang="en-US" sz="2000" b="0" i="1" u="none" strike="noStrike" kern="1200" cap="none" spc="0" normalizeH="0" baseline="0" noProof="0" dirty="0">
                <a:ln>
                  <a:noFill/>
                </a:ln>
                <a:effectLst/>
                <a:uLnTx/>
                <a:uFillTx/>
                <a:latin typeface="Perpetua" panose="02020502060401020303" pitchFamily="18" charset="0"/>
              </a:rPr>
              <a:t>Matthew</a:t>
            </a:r>
            <a:r>
              <a:rPr kumimoji="0" lang="en-US" sz="2000" b="0" i="0" u="none" strike="noStrike" kern="1200" cap="none" spc="0" normalizeH="0" baseline="0" noProof="0" dirty="0">
                <a:ln>
                  <a:noFill/>
                </a:ln>
                <a:effectLst/>
                <a:uLnTx/>
                <a:uFillTx/>
                <a:latin typeface="Perpetua" panose="02020502060401020303" pitchFamily="18" charset="0"/>
              </a:rPr>
              <a:t>, Truth Commentaries, pages 597-598)</a:t>
            </a:r>
          </a:p>
        </p:txBody>
      </p:sp>
    </p:spTree>
    <p:extLst>
      <p:ext uri="{BB962C8B-B14F-4D97-AF65-F5344CB8AC3E}">
        <p14:creationId xmlns:p14="http://schemas.microsoft.com/office/powerpoint/2010/main" val="462063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209551" y="1447800"/>
            <a:ext cx="8801100" cy="4675639"/>
          </a:xfrm>
        </p:spPr>
        <p:txBody>
          <a:bodyPr>
            <a:spAutoFit/>
          </a:bodyPr>
          <a:lstStyle/>
          <a:p>
            <a:pPr marL="0" marR="0" indent="0" algn="just">
              <a:lnSpc>
                <a:spcPct val="107000"/>
              </a:lnSpc>
              <a:spcBef>
                <a:spcPts val="0"/>
              </a:spcBef>
              <a:spcAft>
                <a:spcPts val="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What Is God’s Basic Law Governing Marriage? </a:t>
            </a:r>
            <a:endParaRPr lang="en-US" sz="2800" b="1"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Bef>
                <a:spcPts val="0"/>
              </a:spcBef>
              <a:spcAft>
                <a:spcPts val="0"/>
              </a:spcAft>
              <a:tabLst>
                <a:tab pos="457200" algn="l"/>
                <a:tab pos="9144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God’s rule is ONE MAN FOR ONE WOMAN FOR LIFE </a:t>
            </a:r>
            <a:br>
              <a:rPr lang="en-US" sz="2800" dirty="0">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(Only </a:t>
            </a: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one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exception to this rule)</a:t>
            </a:r>
          </a:p>
          <a:p>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Genesis 2:18-25 – God’s ideal established for marriage </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“in the beginning</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When Paul sought to illustrate the kind of unity, fellowship, and love that should exist between Christ and His church, he centered his attention on the marriage relationship as God intended it to be. (Ephesians 5:30-31)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8439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41403" y="1494935"/>
            <a:ext cx="8870622" cy="5078313"/>
          </a:xfrm>
        </p:spPr>
        <p:txBody>
          <a:bodyPr wrap="square">
            <a:spAutoFit/>
          </a:bodyPr>
          <a:lstStyle/>
          <a:p>
            <a:pPr marL="0" marR="0" indent="0">
              <a:spcBef>
                <a:spcPts val="0"/>
              </a:spcBef>
              <a:spcAft>
                <a:spcPts val="0"/>
              </a:spcAft>
              <a:buNone/>
            </a:pPr>
            <a:r>
              <a:rPr lang="en-US" sz="2700" u="sng" dirty="0">
                <a:effectLst/>
                <a:latin typeface="Times New Roman" panose="02020603050405020304" pitchFamily="18" charset="0"/>
                <a:ea typeface="Calibri" panose="020F0502020204030204" pitchFamily="34" charset="0"/>
                <a:cs typeface="Times New Roman" panose="02020603050405020304" pitchFamily="18" charset="0"/>
              </a:rPr>
              <a:t>Matthew 19:1-9 – Jesus explains this basic rule</a:t>
            </a:r>
            <a:br>
              <a:rPr lang="en-US" sz="2700" dirty="0">
                <a:effectLst/>
                <a:latin typeface="Times New Roman" panose="02020603050405020304" pitchFamily="18" charset="0"/>
                <a:ea typeface="Calibri" panose="020F0502020204030204" pitchFamily="34" charset="0"/>
                <a:cs typeface="Times New Roman" panose="02020603050405020304" pitchFamily="18" charset="0"/>
              </a:rPr>
            </a:b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Jesus reaffirmed Genesis 2:24 and explained its implications.</a:t>
            </a:r>
          </a:p>
          <a:p>
            <a:pPr marL="0" marR="0">
              <a:spcBef>
                <a:spcPts val="0"/>
              </a:spcBef>
              <a:spcAft>
                <a:spcPts val="0"/>
              </a:spcAf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REQUIRES one man for one woman </a:t>
            </a:r>
            <a:r>
              <a:rPr lang="en-US" sz="2700" i="1" dirty="0">
                <a:effectLst/>
                <a:latin typeface="Times New Roman" panose="02020603050405020304" pitchFamily="18" charset="0"/>
                <a:ea typeface="Calibri" panose="020F0502020204030204" pitchFamily="34" charset="0"/>
                <a:cs typeface="Times New Roman" panose="02020603050405020304" pitchFamily="18" charset="0"/>
              </a:rPr>
              <a:t>“a man,” “his wife.”</a:t>
            </a:r>
            <a:endParaRPr lang="en-US" sz="27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EXCLUDES all immorality – </a:t>
            </a:r>
            <a:r>
              <a:rPr lang="en-US" sz="2700" i="1" dirty="0">
                <a:effectLst/>
                <a:latin typeface="Times New Roman" panose="02020603050405020304" pitchFamily="18" charset="0"/>
                <a:ea typeface="Calibri" panose="020F0502020204030204" pitchFamily="34" charset="0"/>
                <a:cs typeface="Times New Roman" panose="02020603050405020304" pitchFamily="18" charset="0"/>
              </a:rPr>
              <a:t>“a man,” “his wife,” “one flesh” </a:t>
            </a: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 no fornication, adultery, polygamy, concubines, homosexuals, bestiality.</a:t>
            </a:r>
            <a:endParaRPr lang="en-US" sz="2700" dirty="0">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spcAft>
                <a:spcPts val="0"/>
              </a:spcAft>
              <a:buNone/>
              <a:tabLst>
                <a:tab pos="457200" algn="l"/>
                <a:tab pos="914400" algn="l"/>
                <a:tab pos="1371600" algn="l"/>
                <a:tab pos="1828800" algn="l"/>
              </a:tabLst>
            </a:pPr>
            <a:endParaRPr lang="en-US" sz="27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IMPLIES immorality desecrates the union – ground for the innocent to put away the guilty – “a man,” “his wife,” “cleave,” “one flesh.”</a:t>
            </a:r>
            <a:endParaRPr lang="en-US" sz="2700" dirty="0">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EXCLUDES – The put away fornicator from marrying another.</a:t>
            </a:r>
          </a:p>
        </p:txBody>
      </p:sp>
    </p:spTree>
    <p:extLst>
      <p:ext uri="{BB962C8B-B14F-4D97-AF65-F5344CB8AC3E}">
        <p14:creationId xmlns:p14="http://schemas.microsoft.com/office/powerpoint/2010/main" val="4255341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4811702"/>
          </a:xfrm>
        </p:spPr>
        <p:txBody>
          <a:bodyPr>
            <a:spAutoFit/>
          </a:bodyPr>
          <a:lstStyle/>
          <a:p>
            <a:pPr marL="184150" marR="0" indent="0">
              <a:lnSpc>
                <a:spcPct val="107000"/>
              </a:lnSpc>
              <a:spcBef>
                <a:spcPts val="0"/>
              </a:spcBef>
              <a:spcAft>
                <a:spcPts val="0"/>
              </a:spcAft>
              <a:buNone/>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Matthew 19:1-9 – Jesus explains this basic rule</a:t>
            </a:r>
            <a:endParaRPr lang="en-US" sz="2800" u="sng" dirty="0">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Obedience is blessed (Deuteronomy 10:12-13)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731838" lvl="1">
              <a:lnSpc>
                <a:spcPct val="107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Sin brings hardship, not privileges (Proverbs 13:15).</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IMPLIES – bond is only in this life – </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“one flesh” = life and relations in the fleshly body. (cf. Matthew 22:23ff)</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Bef>
                <a:spcPts val="0"/>
              </a:spcBef>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God’s ideal in Genesis 2:24 is reflected throughout the Old Testament history. (Exodus 20:14;</a:t>
            </a:r>
            <a:br>
              <a:rPr lang="en-US" sz="2800" dirty="0">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Deuteronomy 22:22; Malachi 2:14-16). cf</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From the beginning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it hath not been so.”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19:8b.</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9555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5210144"/>
          </a:xfrm>
        </p:spPr>
        <p:txBody>
          <a:bodyPr>
            <a:spAutoFit/>
          </a:bodyPr>
          <a:lstStyle/>
          <a:p>
            <a:pPr marL="0" marR="0" indent="0" algn="just">
              <a:lnSpc>
                <a:spcPct val="107000"/>
              </a:lnSpc>
              <a:spcBef>
                <a:spcPts val="0"/>
              </a:spcBef>
              <a:spcAft>
                <a:spcPts val="0"/>
              </a:spcAft>
              <a:buNone/>
              <a:tabLst>
                <a:tab pos="457200" algn="l"/>
                <a:tab pos="914400" algn="l"/>
              </a:tabLst>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Evidence of man’s departure from God’s ideal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4:19 – first case of bigamy.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12:10-20 – man offered his wife to another.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16:1-3 – Man had a child by a household maid.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25:1-6 – Man taking concubines.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26:1-11 – Wife offered to another.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30:4, 9 – Man takes household maid.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6:2 – world became so wicked God destroyed he world of Noah's day.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11:1-9 – Men united against God in the building of the tower of Babel.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Gentiles cast off God and so God rejected them as well. Romans 1:18-32; Ephesians 2:12; Acts 17:30.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9752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5110694"/>
          </a:xfrm>
        </p:spPr>
        <p:txBody>
          <a:bodyPr>
            <a:spAutoFit/>
          </a:bodyPr>
          <a:lstStyle/>
          <a:p>
            <a:pPr marL="0" indent="0">
              <a:buNone/>
            </a:pPr>
            <a:r>
              <a:rPr lang="en-US" sz="2800" b="1" dirty="0">
                <a:effectLst/>
                <a:latin typeface="Times New Roman" panose="02020603050405020304" pitchFamily="18" charset="0"/>
                <a:ea typeface="Calibri" panose="020F0502020204030204" pitchFamily="34" charset="0"/>
              </a:rPr>
              <a:t>Examination of the text. Matthew 19:3-12</a:t>
            </a:r>
          </a:p>
          <a:p>
            <a:pPr marL="0" marR="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Question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“is it lawful for a man to put away his wife for every cause,”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 pos="1828800" algn="l"/>
                <a:tab pos="2286000" algn="l"/>
                <a:tab pos="2743200" algn="l"/>
                <a:tab pos="3200400" algn="l"/>
                <a:tab pos="3657600" algn="l"/>
                <a:tab pos="4114800" algn="l"/>
                <a:tab pos="45720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Motive behind the question –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“tempting him.”</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 pos="1371600" algn="l"/>
              </a:tabLst>
            </a:pP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 pos="1371600" algn="l"/>
              </a:tabLs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Two Schools of thought:</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 pos="1828800" algn="l"/>
                <a:tab pos="2286000" algn="l"/>
              </a:tabLs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Shammai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Deuteronomy 24:1 was interpreted to mean a man could not release his wife unless he found some indecency in her.</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 pos="1828800" algn="l"/>
                <a:tab pos="22860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Hillel – Very lax, anything that caused displeasure to the man was sufficient cause for divorce</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35218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337</TotalTime>
  <Words>1253</Words>
  <Application>Microsoft Office PowerPoint</Application>
  <PresentationFormat>On-screen Show (4:3)</PresentationFormat>
  <Paragraphs>65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Franklin Gothic Book</vt:lpstr>
      <vt:lpstr>Perpetua</vt:lpstr>
      <vt:lpstr>Tahoma</vt:lpstr>
      <vt:lpstr>Times New Roman</vt:lpstr>
      <vt:lpstr>Wingdings 2</vt:lpstr>
      <vt:lpstr>Theme10</vt:lpstr>
      <vt:lpstr>Lesson 18: The Rich Young Ruler</vt:lpstr>
      <vt:lpstr>Chronology</vt:lpstr>
      <vt:lpstr>Chronology</vt:lpstr>
      <vt:lpstr>Chronology</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18: The Rich Young Ruler</dc:title>
  <dc:creator>mgalloway2715@gmail.com</dc:creator>
  <cp:lastModifiedBy>Richard Lidh</cp:lastModifiedBy>
  <cp:revision>10</cp:revision>
  <cp:lastPrinted>2022-03-22T22:40:13Z</cp:lastPrinted>
  <dcterms:created xsi:type="dcterms:W3CDTF">2022-03-16T17:13:35Z</dcterms:created>
  <dcterms:modified xsi:type="dcterms:W3CDTF">2022-03-22T22:40:34Z</dcterms:modified>
</cp:coreProperties>
</file>